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10"/>
    <p:restoredTop sz="61558" autoAdjust="0"/>
  </p:normalViewPr>
  <p:slideViewPr>
    <p:cSldViewPr snapToGrid="0" snapToObjects="1">
      <p:cViewPr varScale="1">
        <p:scale>
          <a:sx n="52" d="100"/>
          <a:sy n="52" d="100"/>
        </p:scale>
        <p:origin x="1906" y="5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we focus only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which contains over 12,000 3d models in over 270 labeled categories plus additional metadata.</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style dataset is primarily from a dataset from Kaggle, “Best artworks of all time” [https://www.kaggle.com/ikarus777/best-artworks-of-all-time].</a:t>
            </a: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Some images were scraped from Google to add extra styles,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to finds synonyms using the WordNet dataset.</a:t>
            </a:r>
          </a:p>
          <a:p>
            <a:pPr rtl="0"/>
            <a:r>
              <a:rPr lang="en-US" sz="1800" b="0" i="0" u="none" strike="noStrike" dirty="0">
                <a:solidFill>
                  <a:srgbClr val="000000"/>
                </a:solidFill>
                <a:effectLst/>
                <a:latin typeface="Arial" panose="020B0604020202020204" pitchFamily="34" charset="0"/>
              </a:rPr>
              <a:t>This expands the search when input terms don’t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a CNN to separate content and style representations from source images and combine them. This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compensate for limited GPU compatibility.</a:t>
            </a:r>
            <a:br>
              <a:rPr lang="en-US" dirty="0"/>
            </a:br>
            <a:endParaRPr lang="en-US" dirty="0"/>
          </a:p>
          <a:p>
            <a:pPr rtl="0"/>
            <a:r>
              <a:rPr lang="en-US" b="0" i="0" dirty="0">
                <a:solidFill>
                  <a:srgbClr val="1D1C1D"/>
                </a:solidFill>
                <a:effectLst/>
                <a:latin typeface="Slack-Lato"/>
              </a:rPr>
              <a:t>We made other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We created a script that combines an image with text to produce the logo. We limited the layout to an image above text at the bottom. The user may choose the horizontal alignment, and a limited number of parameters to customize the type such as color and a reduced set of fonts. We used Pillow to load the image, render the text, and compose them together</a:t>
            </a:r>
          </a:p>
          <a:p>
            <a:pPr rtl="0"/>
            <a:br>
              <a:rPr lang="en-US" dirty="0"/>
            </a:br>
            <a:r>
              <a:rPr lang="en-US" b="0" i="0" dirty="0">
                <a:solidFill>
                  <a:srgbClr val="1D1C1D"/>
                </a:solidFill>
                <a:effectLst/>
                <a:latin typeface="Slack-Lato"/>
              </a:rPr>
              <a:t>We apply the style transfer rendering the text.</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doesn’t like the choices, they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the style transfer step, the user can enter text and related options to combine with the generated logo.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user can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Each iteration took 2 – 4 hours to produce a logo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system is more successful finding nouns than adjectives; more labeling could improve the adjective images matches.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results are better for simple shapes with larger masses for the style to apply, but it produces satisfactory results with outlined shapes. </a:t>
            </a:r>
          </a:p>
          <a:p>
            <a:pPr rtl="0"/>
            <a:r>
              <a:rPr lang="en-US" sz="1200" b="0" i="0" u="none" strike="noStrike" kern="1200" dirty="0">
                <a:solidFill>
                  <a:schemeClr val="tx1"/>
                </a:solidFill>
                <a:effectLst/>
                <a:latin typeface="+mn-lt"/>
                <a:ea typeface="+mn-ea"/>
                <a:cs typeface="+mn-cs"/>
              </a:rPr>
              <a:t>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a:t>
            </a:r>
          </a:p>
          <a:p>
            <a:pPr rtl="0"/>
            <a:r>
              <a:rPr lang="en-US" sz="1200" b="0" i="0" u="none" strike="noStrike" kern="1200" dirty="0">
                <a:solidFill>
                  <a:schemeClr val="tx1"/>
                </a:solidFill>
                <a:effectLst/>
                <a:latin typeface="+mn-lt"/>
                <a:ea typeface="+mn-ea"/>
                <a:cs typeface="+mn-cs"/>
              </a:rPr>
              <a:t> More importantly, we saw that by approximating the design process, we were able to create higher-quality logos than previous AI systems—factoring both semantics and the completeness of the image and text combinations. </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believe our results demonstrate that AI can create meaningful logos and approximate the logo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We’re pleased with the results of our research and prototype. 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show a simplified process for logo creation, with room for improvement, but that shows that it’s possible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in contrast to prior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Using style transfer allows us to customize the image, improve aesthetic value, and make more unique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online logo generators, using text input helps us identify attributes the client wants to see reflected in the logo—a more nuanced method than asking the user to select an icon.</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With more time, we’d like to produce a series of logos with the system and create a survey where we ask respondents to evaluate how closely the logos match the words picked to produce them.</a:t>
            </a:r>
          </a:p>
          <a:p>
            <a:pPr rtl="0"/>
            <a:endParaRPr lang="en-US" b="0" i="0" dirty="0">
              <a:solidFill>
                <a:srgbClr val="1D1C1D"/>
              </a:solidFill>
              <a:effectLst/>
              <a:latin typeface="Slack-Lato"/>
            </a:endParaRPr>
          </a:p>
          <a:p>
            <a:pPr rtl="0"/>
            <a:r>
              <a:rPr lang="en-US" b="0" i="0" dirty="0">
                <a:solidFill>
                  <a:srgbClr val="1D1C1D"/>
                </a:solidFill>
                <a:effectLst/>
                <a:latin typeface="Slack-Lato"/>
              </a:rPr>
              <a:t>The style transfer algorithm is computationally expensive. The algorithm relies on </a:t>
            </a:r>
            <a:r>
              <a:rPr lang="en-US" b="0" i="0" dirty="0" err="1">
                <a:solidFill>
                  <a:srgbClr val="1D1C1D"/>
                </a:solidFill>
                <a:effectLst/>
                <a:latin typeface="Slack-Lato"/>
              </a:rPr>
              <a:t>Tensorflow</a:t>
            </a:r>
            <a:r>
              <a:rPr lang="en-US" b="0" i="0" dirty="0">
                <a:solidFill>
                  <a:srgbClr val="1D1C1D"/>
                </a:solidFill>
                <a:effectLst/>
                <a:latin typeface="Slack-Lato"/>
              </a:rPr>
              <a:t>, which only supports Nvidia GPs, so we had to use CPU processing. We'd like to explore options to speed up the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Most designers start with a </a:t>
            </a:r>
            <a:r>
              <a:rPr lang="en-US" b="0" i="0" dirty="0" err="1">
                <a:solidFill>
                  <a:srgbClr val="1D1C1D"/>
                </a:solidFill>
                <a:effectLst/>
                <a:latin typeface="Slack-Lato"/>
              </a:rPr>
              <a:t>moodboard</a:t>
            </a:r>
            <a:r>
              <a:rPr lang="en-US" b="0" i="0" dirty="0">
                <a:solidFill>
                  <a:srgbClr val="1D1C1D"/>
                </a:solidFill>
                <a:effectLst/>
                <a:latin typeface="Slack-Lato"/>
              </a:rPr>
              <a:t>—a collection of images arranged on a page to summarize their research. Future versions could take a </a:t>
            </a:r>
            <a:r>
              <a:rPr lang="en-US" b="0" i="0" dirty="0" err="1">
                <a:solidFill>
                  <a:srgbClr val="1D1C1D"/>
                </a:solidFill>
                <a:effectLst/>
                <a:latin typeface="Slack-Lato"/>
              </a:rPr>
              <a:t>moodboard</a:t>
            </a:r>
            <a:r>
              <a:rPr lang="en-US" b="0" i="0" dirty="0">
                <a:solidFill>
                  <a:srgbClr val="1D1C1D"/>
                </a:solidFill>
                <a:effectLst/>
                <a:latin typeface="Slack-Lato"/>
              </a:rPr>
              <a:t> as input, getting us closer to the design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Our system uses a limited number of typefaces, and each run produces a single variant. Variations of layouts with different typefaces could be created in a single run.</a:t>
            </a:r>
          </a:p>
          <a:p>
            <a:pPr rtl="0"/>
            <a:endParaRPr lang="en-US" b="0" i="0" dirty="0">
              <a:solidFill>
                <a:srgbClr val="1D1C1D"/>
              </a:solidFill>
              <a:effectLst/>
              <a:latin typeface="Slack-Lato"/>
            </a:endParaRPr>
          </a:p>
          <a:p>
            <a:pPr rtl="0"/>
            <a:r>
              <a:rPr lang="en-US" b="0" i="0" dirty="0">
                <a:solidFill>
                  <a:srgbClr val="1D1C1D"/>
                </a:solidFill>
                <a:effectLst/>
                <a:latin typeface="Slack-Lato"/>
              </a:rPr>
              <a:t>Since our focus was to produce a prototype, we leveraged existing dataset. Given more time and resources, it would be helpful to produce a custom image dataset.</a:t>
            </a:r>
          </a:p>
          <a:p>
            <a:pPr rtl="0"/>
            <a:endParaRPr lang="en-US" b="0" i="0" dirty="0">
              <a:solidFill>
                <a:srgbClr val="1D1C1D"/>
              </a:solidFill>
              <a:effectLst/>
              <a:latin typeface="Slack-Lato"/>
            </a:endParaRPr>
          </a:p>
          <a:p>
            <a:pPr rtl="0"/>
            <a:r>
              <a:rPr lang="en-US" b="0" i="0" dirty="0">
                <a:solidFill>
                  <a:srgbClr val="1D1C1D"/>
                </a:solidFill>
                <a:effectLst/>
                <a:latin typeface="Slack-Lato"/>
              </a:rPr>
              <a:t>In our system, the color comes from the style, and the user can manually specify the text color. Since color selection and application are two complex topics, we saved that for future work.</a:t>
            </a: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Logo generation hasn’t been explored in length, and there are several inherent complications—meaning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found the results underwhelming, and they don’t approximate the logo design process. They focus exclusively on form and lack input to inform the messaging, content or symbolic meaning. There are also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who discusses the client’s needs and produces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gross oversimplification, 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allows the user to review the content and style images before the style transfer and preview the text and image combination before committing.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be run several times to produce multiple variations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isn’t usually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doesn’t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This paper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use labeled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a dataset of 3D models, and ImageNet, a large labeled image dataset used for computer vision research.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WordNet, a database of English words grouped into synonyms sets, for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introduced a text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4" name="Audio 3">
            <a:hlinkClick r:id="" action="ppaction://media"/>
            <a:extLst>
              <a:ext uri="{FF2B5EF4-FFF2-40B4-BE49-F238E27FC236}">
                <a16:creationId xmlns:a16="http://schemas.microsoft.com/office/drawing/2014/main" id="{1423906C-7D7B-4E31-9FCA-50757E7461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D3CC4D21-0F03-4166-988A-0CAC6C172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0B7A1574-7A60-47F3-AD60-643B213A77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DB707E7-60CB-4CA3-A1D1-7F3CF7FF24D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5" name="Audio 4">
            <a:hlinkClick r:id="" action="ppaction://media"/>
            <a:extLst>
              <a:ext uri="{FF2B5EF4-FFF2-40B4-BE49-F238E27FC236}">
                <a16:creationId xmlns:a16="http://schemas.microsoft.com/office/drawing/2014/main" id="{0D28C804-5F91-459A-8E4A-F06DFC9E88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5" name="Audio 4">
            <a:hlinkClick r:id="" action="ppaction://media"/>
            <a:extLst>
              <a:ext uri="{FF2B5EF4-FFF2-40B4-BE49-F238E27FC236}">
                <a16:creationId xmlns:a16="http://schemas.microsoft.com/office/drawing/2014/main" id="{CE27466D-6480-463D-ACCE-49B8E587E0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6" name="Audio 5">
            <a:hlinkClick r:id="" action="ppaction://media"/>
            <a:extLst>
              <a:ext uri="{FF2B5EF4-FFF2-40B4-BE49-F238E27FC236}">
                <a16:creationId xmlns:a16="http://schemas.microsoft.com/office/drawing/2014/main" id="{EF6BFFA0-AB38-4587-8743-9741B245A4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4" name="Audio 3">
            <a:hlinkClick r:id="" action="ppaction://media"/>
            <a:extLst>
              <a:ext uri="{FF2B5EF4-FFF2-40B4-BE49-F238E27FC236}">
                <a16:creationId xmlns:a16="http://schemas.microsoft.com/office/drawing/2014/main" id="{349024C6-EEE6-497C-9CEC-8E688110D7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4" name="Audio 3">
            <a:hlinkClick r:id="" action="ppaction://media"/>
            <a:extLst>
              <a:ext uri="{FF2B5EF4-FFF2-40B4-BE49-F238E27FC236}">
                <a16:creationId xmlns:a16="http://schemas.microsoft.com/office/drawing/2014/main" id="{09622B44-EF7D-419E-B213-064275E563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4" name="Audio 3">
            <a:hlinkClick r:id="" action="ppaction://media"/>
            <a:extLst>
              <a:ext uri="{FF2B5EF4-FFF2-40B4-BE49-F238E27FC236}">
                <a16:creationId xmlns:a16="http://schemas.microsoft.com/office/drawing/2014/main" id="{13765E2E-7496-4801-8FB0-03212569E8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6" name="Audio 5">
            <a:hlinkClick r:id="" action="ppaction://media"/>
            <a:extLst>
              <a:ext uri="{FF2B5EF4-FFF2-40B4-BE49-F238E27FC236}">
                <a16:creationId xmlns:a16="http://schemas.microsoft.com/office/drawing/2014/main" id="{32DC43FD-594A-4629-A9E1-FB18287E62F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4" name="Audio 3">
            <a:hlinkClick r:id="" action="ppaction://media"/>
            <a:extLst>
              <a:ext uri="{FF2B5EF4-FFF2-40B4-BE49-F238E27FC236}">
                <a16:creationId xmlns:a16="http://schemas.microsoft.com/office/drawing/2014/main" id="{1F17F932-8CE1-420D-BA58-B7E53C391B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5" name="Audio 4">
            <a:hlinkClick r:id="" action="ppaction://media"/>
            <a:extLst>
              <a:ext uri="{FF2B5EF4-FFF2-40B4-BE49-F238E27FC236}">
                <a16:creationId xmlns:a16="http://schemas.microsoft.com/office/drawing/2014/main" id="{F30B6075-646D-412B-AA53-E9392BB197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5" name="Audio 4">
            <a:hlinkClick r:id="" action="ppaction://media"/>
            <a:extLst>
              <a:ext uri="{FF2B5EF4-FFF2-40B4-BE49-F238E27FC236}">
                <a16:creationId xmlns:a16="http://schemas.microsoft.com/office/drawing/2014/main" id="{BE9FF24A-FAB6-4557-9C16-943FE2395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5" name="Audio 4">
            <a:hlinkClick r:id="" action="ppaction://media"/>
            <a:extLst>
              <a:ext uri="{FF2B5EF4-FFF2-40B4-BE49-F238E27FC236}">
                <a16:creationId xmlns:a16="http://schemas.microsoft.com/office/drawing/2014/main" id="{3417E693-A731-43ED-81C8-7710A8A7C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5" name="Audio 4">
            <a:hlinkClick r:id="" action="ppaction://media"/>
            <a:extLst>
              <a:ext uri="{FF2B5EF4-FFF2-40B4-BE49-F238E27FC236}">
                <a16:creationId xmlns:a16="http://schemas.microsoft.com/office/drawing/2014/main" id="{641A9D95-EAAA-411E-AF61-BFB1561F6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5" name="Audio 4">
            <a:hlinkClick r:id="" action="ppaction://media"/>
            <a:extLst>
              <a:ext uri="{FF2B5EF4-FFF2-40B4-BE49-F238E27FC236}">
                <a16:creationId xmlns:a16="http://schemas.microsoft.com/office/drawing/2014/main" id="{11B04B3A-39F3-43DD-8E26-9AE3CEA98D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4" name="Audio 3">
            <a:hlinkClick r:id="" action="ppaction://media"/>
            <a:extLst>
              <a:ext uri="{FF2B5EF4-FFF2-40B4-BE49-F238E27FC236}">
                <a16:creationId xmlns:a16="http://schemas.microsoft.com/office/drawing/2014/main" id="{D73EE6AE-35D6-4567-BCF2-CFA838F7D2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3" name="Audio 2">
            <a:hlinkClick r:id="" action="ppaction://media"/>
            <a:extLst>
              <a:ext uri="{FF2B5EF4-FFF2-40B4-BE49-F238E27FC236}">
                <a16:creationId xmlns:a16="http://schemas.microsoft.com/office/drawing/2014/main" id="{02F3F9A9-2D49-4518-B182-53418DDBF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3" name="Audio 2">
            <a:hlinkClick r:id="" action="ppaction://media"/>
            <a:extLst>
              <a:ext uri="{FF2B5EF4-FFF2-40B4-BE49-F238E27FC236}">
                <a16:creationId xmlns:a16="http://schemas.microsoft.com/office/drawing/2014/main" id="{986E43BD-1A89-4D22-9899-87BE0A16A1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948E1072-77A5-4EEE-B44A-D0EB44E7FB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9FCA6B55-C020-4B6E-8043-AA78548DD4E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EFABD9D6-A5BB-498A-AA3D-0E110D9D36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05EF5A3F-1FCA-4B82-AEAF-D2384E6A9F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3"/>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829</TotalTime>
  <Words>3679</Words>
  <Application>Microsoft Office PowerPoint</Application>
  <PresentationFormat>Widescreen</PresentationFormat>
  <Paragraphs>279</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219</cp:revision>
  <dcterms:created xsi:type="dcterms:W3CDTF">2021-06-01T23:34:51Z</dcterms:created>
  <dcterms:modified xsi:type="dcterms:W3CDTF">2021-06-03T06:09:56Z</dcterms:modified>
</cp:coreProperties>
</file>